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7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D6702-C7D2-4932-BDD7-F99CD01B6D9C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DA7EBD-6E2D-4BA9-B409-C807BEBFA6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A5696D-2EFA-4BA7-8DB7-37BAC4789B0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503EF5-CA26-47A7-971C-0B6ADDE92D4E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542B1E-F516-4DFD-AF1E-AA6A08F2CFF4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6629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828800" y="1981200"/>
            <a:ext cx="32385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19700" y="1981200"/>
            <a:ext cx="3238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D35BF-119D-4C1B-A0DD-8185980199BA}" type="datetime1">
              <a:rPr lang="en-US"/>
              <a:pPr>
                <a:defRPr/>
              </a:pPr>
              <a:t>6/24/2026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C28F8-142E-42AF-8850-0480D38060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6764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029200" y="16764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66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05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34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6A75DF1-44CE-460D-A98B-F10474A99B5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Hyaluronic_acid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90600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BACTERIA ULTRA-STRUCTURE AND ORGENELLS</a:t>
            </a:r>
          </a:p>
          <a:p>
            <a:r>
              <a:rPr lang="en-US" sz="4000" b="1" dirty="0" smtClean="0"/>
              <a:t>DR.SONAL MISHRA</a:t>
            </a:r>
            <a:endParaRPr lang="en-US" sz="4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930" y="117693"/>
            <a:ext cx="893856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Flagella and Motility-Hair like Helical structure emerge from cell </a:t>
            </a:r>
            <a:r>
              <a:rPr lang="en-IN" sz="2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wall.Compsed</a:t>
            </a:r>
            <a:r>
              <a:rPr lang="en-I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IN" sz="2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flagellin</a:t>
            </a:r>
            <a:r>
              <a:rPr lang="en-I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protein and known as H- antigen</a:t>
            </a:r>
          </a:p>
          <a:p>
            <a:pPr algn="just"/>
            <a:endParaRPr lang="en-IN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en-I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Monotrichous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e.g. </a:t>
            </a:r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Vibrio </a:t>
            </a:r>
            <a:r>
              <a:rPr lang="en-IN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cholerae</a:t>
            </a:r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buAutoNum type="arabicPeriod"/>
            </a:pP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2.Amphitrichous     e.g. </a:t>
            </a:r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Spirillum </a:t>
            </a:r>
            <a:r>
              <a:rPr lang="en-IN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serpens</a:t>
            </a:r>
            <a:endParaRPr lang="en-IN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IN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3.Lophotrichous      e.g</a:t>
            </a:r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en-IN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Bartonella</a:t>
            </a:r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bacillifornis</a:t>
            </a:r>
            <a:endParaRPr lang="en-IN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en-I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I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Peritrichous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e.g.   </a:t>
            </a:r>
            <a:r>
              <a:rPr lang="en-IN" sz="2400" i="1" dirty="0" smtClean="0"/>
              <a:t>Escherichia coli</a:t>
            </a:r>
            <a:endParaRPr lang="en-IN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I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IN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Fuction</a:t>
            </a:r>
            <a:r>
              <a:rPr lang="en-I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/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It is the organ of locomotion.</a:t>
            </a:r>
          </a:p>
          <a:p>
            <a:pPr lvl="0" algn="just"/>
            <a:endParaRPr lang="en-I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Motile aerobic bacteria show positive chemotaxis towards higher oxygen concentration.</a:t>
            </a:r>
          </a:p>
        </p:txBody>
      </p:sp>
      <p:sp>
        <p:nvSpPr>
          <p:cNvPr id="4" name="Oval 3"/>
          <p:cNvSpPr/>
          <p:nvPr/>
        </p:nvSpPr>
        <p:spPr>
          <a:xfrm>
            <a:off x="5512777" y="1286690"/>
            <a:ext cx="920633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Freeform 4"/>
          <p:cNvSpPr/>
          <p:nvPr/>
        </p:nvSpPr>
        <p:spPr>
          <a:xfrm>
            <a:off x="6396704" y="1437988"/>
            <a:ext cx="422031" cy="57443"/>
          </a:xfrm>
          <a:custGeom>
            <a:avLst/>
            <a:gdLst>
              <a:gd name="connsiteX0" fmla="*/ 0 w 422031"/>
              <a:gd name="connsiteY0" fmla="*/ 43962 h 57443"/>
              <a:gd name="connsiteX1" fmla="*/ 211016 w 422031"/>
              <a:gd name="connsiteY1" fmla="*/ 43962 h 57443"/>
              <a:gd name="connsiteX2" fmla="*/ 263770 w 422031"/>
              <a:gd name="connsiteY2" fmla="*/ 0 h 57443"/>
              <a:gd name="connsiteX3" fmla="*/ 334108 w 422031"/>
              <a:gd name="connsiteY3" fmla="*/ 8793 h 57443"/>
              <a:gd name="connsiteX4" fmla="*/ 395654 w 422031"/>
              <a:gd name="connsiteY4" fmla="*/ 26377 h 57443"/>
              <a:gd name="connsiteX5" fmla="*/ 422031 w 422031"/>
              <a:gd name="connsiteY5" fmla="*/ 26377 h 57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2031" h="57443">
                <a:moveTo>
                  <a:pt x="0" y="43962"/>
                </a:moveTo>
                <a:cubicBezTo>
                  <a:pt x="86500" y="61261"/>
                  <a:pt x="74341" y="62600"/>
                  <a:pt x="211016" y="43962"/>
                </a:cubicBezTo>
                <a:cubicBezTo>
                  <a:pt x="225189" y="42029"/>
                  <a:pt x="256455" y="7315"/>
                  <a:pt x="263770" y="0"/>
                </a:cubicBezTo>
                <a:cubicBezTo>
                  <a:pt x="287216" y="2931"/>
                  <a:pt x="310861" y="4566"/>
                  <a:pt x="334108" y="8793"/>
                </a:cubicBezTo>
                <a:cubicBezTo>
                  <a:pt x="425938" y="25490"/>
                  <a:pt x="281101" y="10013"/>
                  <a:pt x="395654" y="26377"/>
                </a:cubicBezTo>
                <a:cubicBezTo>
                  <a:pt x="404358" y="27620"/>
                  <a:pt x="413239" y="26377"/>
                  <a:pt x="422031" y="2637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/>
          <p:cNvSpPr/>
          <p:nvPr/>
        </p:nvSpPr>
        <p:spPr>
          <a:xfrm>
            <a:off x="5785338" y="2060848"/>
            <a:ext cx="928309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Freeform 6"/>
          <p:cNvSpPr/>
          <p:nvPr/>
        </p:nvSpPr>
        <p:spPr>
          <a:xfrm>
            <a:off x="6679437" y="1881554"/>
            <a:ext cx="325316" cy="306648"/>
          </a:xfrm>
          <a:custGeom>
            <a:avLst/>
            <a:gdLst>
              <a:gd name="connsiteX0" fmla="*/ 0 w 316523"/>
              <a:gd name="connsiteY0" fmla="*/ 44268 h 44268"/>
              <a:gd name="connsiteX1" fmla="*/ 43962 w 316523"/>
              <a:gd name="connsiteY1" fmla="*/ 26683 h 44268"/>
              <a:gd name="connsiteX2" fmla="*/ 70339 w 316523"/>
              <a:gd name="connsiteY2" fmla="*/ 17891 h 44268"/>
              <a:gd name="connsiteX3" fmla="*/ 246185 w 316523"/>
              <a:gd name="connsiteY3" fmla="*/ 9099 h 44268"/>
              <a:gd name="connsiteX4" fmla="*/ 316523 w 316523"/>
              <a:gd name="connsiteY4" fmla="*/ 306 h 44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523" h="44268">
                <a:moveTo>
                  <a:pt x="0" y="44268"/>
                </a:moveTo>
                <a:cubicBezTo>
                  <a:pt x="14654" y="38406"/>
                  <a:pt x="29184" y="32225"/>
                  <a:pt x="43962" y="26683"/>
                </a:cubicBezTo>
                <a:cubicBezTo>
                  <a:pt x="52640" y="23429"/>
                  <a:pt x="61106" y="18694"/>
                  <a:pt x="70339" y="17891"/>
                </a:cubicBezTo>
                <a:cubicBezTo>
                  <a:pt x="128807" y="12807"/>
                  <a:pt x="187570" y="12030"/>
                  <a:pt x="246185" y="9099"/>
                </a:cubicBezTo>
                <a:cubicBezTo>
                  <a:pt x="292727" y="-2537"/>
                  <a:pt x="269270" y="306"/>
                  <a:pt x="316523" y="30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Freeform 7"/>
          <p:cNvSpPr/>
          <p:nvPr/>
        </p:nvSpPr>
        <p:spPr>
          <a:xfrm>
            <a:off x="5512777" y="2133690"/>
            <a:ext cx="272561" cy="70339"/>
          </a:xfrm>
          <a:custGeom>
            <a:avLst/>
            <a:gdLst>
              <a:gd name="connsiteX0" fmla="*/ 0 w 272561"/>
              <a:gd name="connsiteY0" fmla="*/ 8793 h 70339"/>
              <a:gd name="connsiteX1" fmla="*/ 52754 w 272561"/>
              <a:gd name="connsiteY1" fmla="*/ 35170 h 70339"/>
              <a:gd name="connsiteX2" fmla="*/ 140677 w 272561"/>
              <a:gd name="connsiteY2" fmla="*/ 8793 h 70339"/>
              <a:gd name="connsiteX3" fmla="*/ 167054 w 272561"/>
              <a:gd name="connsiteY3" fmla="*/ 0 h 70339"/>
              <a:gd name="connsiteX4" fmla="*/ 272561 w 272561"/>
              <a:gd name="connsiteY4" fmla="*/ 61547 h 70339"/>
              <a:gd name="connsiteX5" fmla="*/ 272561 w 272561"/>
              <a:gd name="connsiteY5" fmla="*/ 70339 h 70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2561" h="70339">
                <a:moveTo>
                  <a:pt x="0" y="8793"/>
                </a:moveTo>
                <a:cubicBezTo>
                  <a:pt x="17585" y="17585"/>
                  <a:pt x="33322" y="32181"/>
                  <a:pt x="52754" y="35170"/>
                </a:cubicBezTo>
                <a:cubicBezTo>
                  <a:pt x="113887" y="44575"/>
                  <a:pt x="102601" y="27831"/>
                  <a:pt x="140677" y="8793"/>
                </a:cubicBezTo>
                <a:cubicBezTo>
                  <a:pt x="148967" y="4648"/>
                  <a:pt x="158262" y="2931"/>
                  <a:pt x="167054" y="0"/>
                </a:cubicBezTo>
                <a:cubicBezTo>
                  <a:pt x="204389" y="4667"/>
                  <a:pt x="272561" y="-4832"/>
                  <a:pt x="272561" y="61547"/>
                </a:cubicBezTo>
                <a:lnTo>
                  <a:pt x="272561" y="7033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Oval 9"/>
          <p:cNvSpPr/>
          <p:nvPr/>
        </p:nvSpPr>
        <p:spPr>
          <a:xfrm>
            <a:off x="6588224" y="2492896"/>
            <a:ext cx="804991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Freeform 10"/>
          <p:cNvSpPr/>
          <p:nvPr/>
        </p:nvSpPr>
        <p:spPr>
          <a:xfrm>
            <a:off x="7403123" y="2558562"/>
            <a:ext cx="492369" cy="52753"/>
          </a:xfrm>
          <a:custGeom>
            <a:avLst/>
            <a:gdLst>
              <a:gd name="connsiteX0" fmla="*/ 0 w 492369"/>
              <a:gd name="connsiteY0" fmla="*/ 52753 h 52753"/>
              <a:gd name="connsiteX1" fmla="*/ 167054 w 492369"/>
              <a:gd name="connsiteY1" fmla="*/ 26376 h 52753"/>
              <a:gd name="connsiteX2" fmla="*/ 219808 w 492369"/>
              <a:gd name="connsiteY2" fmla="*/ 8792 h 52753"/>
              <a:gd name="connsiteX3" fmla="*/ 246185 w 492369"/>
              <a:gd name="connsiteY3" fmla="*/ 0 h 52753"/>
              <a:gd name="connsiteX4" fmla="*/ 395654 w 492369"/>
              <a:gd name="connsiteY4" fmla="*/ 8792 h 52753"/>
              <a:gd name="connsiteX5" fmla="*/ 448408 w 492369"/>
              <a:gd name="connsiteY5" fmla="*/ 35169 h 52753"/>
              <a:gd name="connsiteX6" fmla="*/ 492369 w 492369"/>
              <a:gd name="connsiteY6" fmla="*/ 43961 h 52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2369" h="52753">
                <a:moveTo>
                  <a:pt x="0" y="52753"/>
                </a:moveTo>
                <a:cubicBezTo>
                  <a:pt x="73945" y="46031"/>
                  <a:pt x="100279" y="48633"/>
                  <a:pt x="167054" y="26376"/>
                </a:cubicBezTo>
                <a:lnTo>
                  <a:pt x="219808" y="8792"/>
                </a:lnTo>
                <a:lnTo>
                  <a:pt x="246185" y="0"/>
                </a:lnTo>
                <a:cubicBezTo>
                  <a:pt x="296008" y="2931"/>
                  <a:pt x="345993" y="3826"/>
                  <a:pt x="395654" y="8792"/>
                </a:cubicBezTo>
                <a:cubicBezTo>
                  <a:pt x="432881" y="12515"/>
                  <a:pt x="413379" y="22033"/>
                  <a:pt x="448408" y="35169"/>
                </a:cubicBezTo>
                <a:cubicBezTo>
                  <a:pt x="462400" y="40416"/>
                  <a:pt x="492369" y="43961"/>
                  <a:pt x="492369" y="4396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Freeform 11"/>
          <p:cNvSpPr/>
          <p:nvPr/>
        </p:nvSpPr>
        <p:spPr>
          <a:xfrm>
            <a:off x="7394331" y="2461846"/>
            <a:ext cx="571500" cy="123509"/>
          </a:xfrm>
          <a:custGeom>
            <a:avLst/>
            <a:gdLst>
              <a:gd name="connsiteX0" fmla="*/ 0 w 571500"/>
              <a:gd name="connsiteY0" fmla="*/ 96716 h 123509"/>
              <a:gd name="connsiteX1" fmla="*/ 43961 w 571500"/>
              <a:gd name="connsiteY1" fmla="*/ 123092 h 123509"/>
              <a:gd name="connsiteX2" fmla="*/ 70338 w 571500"/>
              <a:gd name="connsiteY2" fmla="*/ 114300 h 123509"/>
              <a:gd name="connsiteX3" fmla="*/ 140677 w 571500"/>
              <a:gd name="connsiteY3" fmla="*/ 70339 h 123509"/>
              <a:gd name="connsiteX4" fmla="*/ 193431 w 571500"/>
              <a:gd name="connsiteY4" fmla="*/ 35169 h 123509"/>
              <a:gd name="connsiteX5" fmla="*/ 219807 w 571500"/>
              <a:gd name="connsiteY5" fmla="*/ 17585 h 123509"/>
              <a:gd name="connsiteX6" fmla="*/ 246184 w 571500"/>
              <a:gd name="connsiteY6" fmla="*/ 0 h 123509"/>
              <a:gd name="connsiteX7" fmla="*/ 298938 w 571500"/>
              <a:gd name="connsiteY7" fmla="*/ 8792 h 123509"/>
              <a:gd name="connsiteX8" fmla="*/ 351692 w 571500"/>
              <a:gd name="connsiteY8" fmla="*/ 26377 h 123509"/>
              <a:gd name="connsiteX9" fmla="*/ 378069 w 571500"/>
              <a:gd name="connsiteY9" fmla="*/ 35169 h 123509"/>
              <a:gd name="connsiteX10" fmla="*/ 430823 w 571500"/>
              <a:gd name="connsiteY10" fmla="*/ 52754 h 123509"/>
              <a:gd name="connsiteX11" fmla="*/ 571500 w 571500"/>
              <a:gd name="connsiteY11" fmla="*/ 52754 h 123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71500" h="123509">
                <a:moveTo>
                  <a:pt x="0" y="96716"/>
                </a:moveTo>
                <a:cubicBezTo>
                  <a:pt x="14654" y="105508"/>
                  <a:pt x="27382" y="118947"/>
                  <a:pt x="43961" y="123092"/>
                </a:cubicBezTo>
                <a:cubicBezTo>
                  <a:pt x="52952" y="125340"/>
                  <a:pt x="61819" y="117951"/>
                  <a:pt x="70338" y="114300"/>
                </a:cubicBezTo>
                <a:cubicBezTo>
                  <a:pt x="113430" y="95833"/>
                  <a:pt x="100818" y="98240"/>
                  <a:pt x="140677" y="70339"/>
                </a:cubicBezTo>
                <a:cubicBezTo>
                  <a:pt x="157991" y="58219"/>
                  <a:pt x="175846" y="46892"/>
                  <a:pt x="193431" y="35169"/>
                </a:cubicBezTo>
                <a:lnTo>
                  <a:pt x="219807" y="17585"/>
                </a:lnTo>
                <a:lnTo>
                  <a:pt x="246184" y="0"/>
                </a:lnTo>
                <a:cubicBezTo>
                  <a:pt x="263769" y="2931"/>
                  <a:pt x="281643" y="4468"/>
                  <a:pt x="298938" y="8792"/>
                </a:cubicBezTo>
                <a:cubicBezTo>
                  <a:pt x="316920" y="13288"/>
                  <a:pt x="334107" y="20515"/>
                  <a:pt x="351692" y="26377"/>
                </a:cubicBezTo>
                <a:lnTo>
                  <a:pt x="378069" y="35169"/>
                </a:lnTo>
                <a:lnTo>
                  <a:pt x="430823" y="52754"/>
                </a:lnTo>
                <a:lnTo>
                  <a:pt x="571500" y="5275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Freeform 12"/>
          <p:cNvSpPr/>
          <p:nvPr/>
        </p:nvSpPr>
        <p:spPr>
          <a:xfrm>
            <a:off x="7385538" y="2611315"/>
            <a:ext cx="509954" cy="106547"/>
          </a:xfrm>
          <a:custGeom>
            <a:avLst/>
            <a:gdLst>
              <a:gd name="connsiteX0" fmla="*/ 0 w 518746"/>
              <a:gd name="connsiteY0" fmla="*/ 0 h 53793"/>
              <a:gd name="connsiteX1" fmla="*/ 43962 w 518746"/>
              <a:gd name="connsiteY1" fmla="*/ 17585 h 53793"/>
              <a:gd name="connsiteX2" fmla="*/ 96716 w 518746"/>
              <a:gd name="connsiteY2" fmla="*/ 35169 h 53793"/>
              <a:gd name="connsiteX3" fmla="*/ 254977 w 518746"/>
              <a:gd name="connsiteY3" fmla="*/ 26377 h 53793"/>
              <a:gd name="connsiteX4" fmla="*/ 351692 w 518746"/>
              <a:gd name="connsiteY4" fmla="*/ 35169 h 53793"/>
              <a:gd name="connsiteX5" fmla="*/ 386862 w 518746"/>
              <a:gd name="connsiteY5" fmla="*/ 43962 h 53793"/>
              <a:gd name="connsiteX6" fmla="*/ 413239 w 518746"/>
              <a:gd name="connsiteY6" fmla="*/ 52754 h 53793"/>
              <a:gd name="connsiteX7" fmla="*/ 518746 w 518746"/>
              <a:gd name="connsiteY7" fmla="*/ 52754 h 53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746" h="53793">
                <a:moveTo>
                  <a:pt x="0" y="0"/>
                </a:moveTo>
                <a:cubicBezTo>
                  <a:pt x="14654" y="5862"/>
                  <a:pt x="29129" y="12191"/>
                  <a:pt x="43962" y="17585"/>
                </a:cubicBezTo>
                <a:cubicBezTo>
                  <a:pt x="61382" y="23919"/>
                  <a:pt x="96716" y="35169"/>
                  <a:pt x="96716" y="35169"/>
                </a:cubicBezTo>
                <a:cubicBezTo>
                  <a:pt x="149470" y="32238"/>
                  <a:pt x="202142" y="26377"/>
                  <a:pt x="254977" y="26377"/>
                </a:cubicBezTo>
                <a:cubicBezTo>
                  <a:pt x="287348" y="26377"/>
                  <a:pt x="319605" y="30891"/>
                  <a:pt x="351692" y="35169"/>
                </a:cubicBezTo>
                <a:cubicBezTo>
                  <a:pt x="363670" y="36766"/>
                  <a:pt x="375243" y="40642"/>
                  <a:pt x="386862" y="43962"/>
                </a:cubicBezTo>
                <a:cubicBezTo>
                  <a:pt x="395773" y="46508"/>
                  <a:pt x="403992" y="52138"/>
                  <a:pt x="413239" y="52754"/>
                </a:cubicBezTo>
                <a:cubicBezTo>
                  <a:pt x="448330" y="55093"/>
                  <a:pt x="483577" y="52754"/>
                  <a:pt x="518746" y="5275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Freeform 13"/>
          <p:cNvSpPr/>
          <p:nvPr/>
        </p:nvSpPr>
        <p:spPr>
          <a:xfrm>
            <a:off x="7385538" y="2371481"/>
            <a:ext cx="562708" cy="187081"/>
          </a:xfrm>
          <a:custGeom>
            <a:avLst/>
            <a:gdLst>
              <a:gd name="connsiteX0" fmla="*/ 0 w 562708"/>
              <a:gd name="connsiteY0" fmla="*/ 187081 h 187081"/>
              <a:gd name="connsiteX1" fmla="*/ 43962 w 562708"/>
              <a:gd name="connsiteY1" fmla="*/ 151911 h 187081"/>
              <a:gd name="connsiteX2" fmla="*/ 61547 w 562708"/>
              <a:gd name="connsiteY2" fmla="*/ 125534 h 187081"/>
              <a:gd name="connsiteX3" fmla="*/ 149470 w 562708"/>
              <a:gd name="connsiteY3" fmla="*/ 99157 h 187081"/>
              <a:gd name="connsiteX4" fmla="*/ 193431 w 562708"/>
              <a:gd name="connsiteY4" fmla="*/ 81573 h 187081"/>
              <a:gd name="connsiteX5" fmla="*/ 219808 w 562708"/>
              <a:gd name="connsiteY5" fmla="*/ 72781 h 187081"/>
              <a:gd name="connsiteX6" fmla="*/ 298939 w 562708"/>
              <a:gd name="connsiteY6" fmla="*/ 28819 h 187081"/>
              <a:gd name="connsiteX7" fmla="*/ 325316 w 562708"/>
              <a:gd name="connsiteY7" fmla="*/ 11234 h 187081"/>
              <a:gd name="connsiteX8" fmla="*/ 536331 w 562708"/>
              <a:gd name="connsiteY8" fmla="*/ 11234 h 187081"/>
              <a:gd name="connsiteX9" fmla="*/ 562708 w 562708"/>
              <a:gd name="connsiteY9" fmla="*/ 37611 h 187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62708" h="187081">
                <a:moveTo>
                  <a:pt x="0" y="187081"/>
                </a:moveTo>
                <a:cubicBezTo>
                  <a:pt x="14654" y="175358"/>
                  <a:pt x="30692" y="165181"/>
                  <a:pt x="43962" y="151911"/>
                </a:cubicBezTo>
                <a:cubicBezTo>
                  <a:pt x="51434" y="144439"/>
                  <a:pt x="52586" y="131135"/>
                  <a:pt x="61547" y="125534"/>
                </a:cubicBezTo>
                <a:cubicBezTo>
                  <a:pt x="84836" y="110979"/>
                  <a:pt x="123001" y="107980"/>
                  <a:pt x="149470" y="99157"/>
                </a:cubicBezTo>
                <a:cubicBezTo>
                  <a:pt x="164443" y="94166"/>
                  <a:pt x="178653" y="87114"/>
                  <a:pt x="193431" y="81573"/>
                </a:cubicBezTo>
                <a:cubicBezTo>
                  <a:pt x="202109" y="78319"/>
                  <a:pt x="211016" y="75712"/>
                  <a:pt x="219808" y="72781"/>
                </a:cubicBezTo>
                <a:cubicBezTo>
                  <a:pt x="280273" y="32470"/>
                  <a:pt x="252512" y="44294"/>
                  <a:pt x="298939" y="28819"/>
                </a:cubicBezTo>
                <a:cubicBezTo>
                  <a:pt x="307731" y="22957"/>
                  <a:pt x="315603" y="15397"/>
                  <a:pt x="325316" y="11234"/>
                </a:cubicBezTo>
                <a:cubicBezTo>
                  <a:pt x="383052" y="-13510"/>
                  <a:pt x="515342" y="10185"/>
                  <a:pt x="536331" y="11234"/>
                </a:cubicBezTo>
                <a:lnTo>
                  <a:pt x="562708" y="3761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Oval 14"/>
          <p:cNvSpPr/>
          <p:nvPr/>
        </p:nvSpPr>
        <p:spPr>
          <a:xfrm>
            <a:off x="5934442" y="3566199"/>
            <a:ext cx="972108" cy="2748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Freeform 15"/>
          <p:cNvSpPr/>
          <p:nvPr/>
        </p:nvSpPr>
        <p:spPr>
          <a:xfrm>
            <a:off x="6306206" y="3841069"/>
            <a:ext cx="307782" cy="246185"/>
          </a:xfrm>
          <a:custGeom>
            <a:avLst/>
            <a:gdLst>
              <a:gd name="connsiteX0" fmla="*/ 0 w 307782"/>
              <a:gd name="connsiteY0" fmla="*/ 0 h 246185"/>
              <a:gd name="connsiteX1" fmla="*/ 43961 w 307782"/>
              <a:gd name="connsiteY1" fmla="*/ 26377 h 246185"/>
              <a:gd name="connsiteX2" fmla="*/ 79131 w 307782"/>
              <a:gd name="connsiteY2" fmla="*/ 43962 h 246185"/>
              <a:gd name="connsiteX3" fmla="*/ 131884 w 307782"/>
              <a:gd name="connsiteY3" fmla="*/ 87923 h 246185"/>
              <a:gd name="connsiteX4" fmla="*/ 193431 w 307782"/>
              <a:gd name="connsiteY4" fmla="*/ 123093 h 246185"/>
              <a:gd name="connsiteX5" fmla="*/ 246184 w 307782"/>
              <a:gd name="connsiteY5" fmla="*/ 167054 h 246185"/>
              <a:gd name="connsiteX6" fmla="*/ 281354 w 307782"/>
              <a:gd name="connsiteY6" fmla="*/ 219808 h 246185"/>
              <a:gd name="connsiteX7" fmla="*/ 307731 w 307782"/>
              <a:gd name="connsiteY7" fmla="*/ 246185 h 246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7782" h="246185">
                <a:moveTo>
                  <a:pt x="0" y="0"/>
                </a:moveTo>
                <a:cubicBezTo>
                  <a:pt x="14654" y="8792"/>
                  <a:pt x="29023" y="18078"/>
                  <a:pt x="43961" y="26377"/>
                </a:cubicBezTo>
                <a:cubicBezTo>
                  <a:pt x="55419" y="32742"/>
                  <a:pt x="68465" y="36344"/>
                  <a:pt x="79131" y="43962"/>
                </a:cubicBezTo>
                <a:cubicBezTo>
                  <a:pt x="151872" y="95921"/>
                  <a:pt x="62108" y="48052"/>
                  <a:pt x="131884" y="87923"/>
                </a:cubicBezTo>
                <a:cubicBezTo>
                  <a:pt x="159246" y="103558"/>
                  <a:pt x="170064" y="103620"/>
                  <a:pt x="193431" y="123093"/>
                </a:cubicBezTo>
                <a:cubicBezTo>
                  <a:pt x="261120" y="179502"/>
                  <a:pt x="180701" y="123401"/>
                  <a:pt x="246184" y="167054"/>
                </a:cubicBezTo>
                <a:cubicBezTo>
                  <a:pt x="257907" y="184639"/>
                  <a:pt x="263769" y="208085"/>
                  <a:pt x="281354" y="219808"/>
                </a:cubicBezTo>
                <a:cubicBezTo>
                  <a:pt x="310169" y="239019"/>
                  <a:pt x="307731" y="226826"/>
                  <a:pt x="307731" y="24618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Freeform 16"/>
          <p:cNvSpPr/>
          <p:nvPr/>
        </p:nvSpPr>
        <p:spPr>
          <a:xfrm>
            <a:off x="6139152" y="3328505"/>
            <a:ext cx="334107" cy="263769"/>
          </a:xfrm>
          <a:custGeom>
            <a:avLst/>
            <a:gdLst>
              <a:gd name="connsiteX0" fmla="*/ 0 w 334107"/>
              <a:gd name="connsiteY0" fmla="*/ 263769 h 263769"/>
              <a:gd name="connsiteX1" fmla="*/ 43961 w 334107"/>
              <a:gd name="connsiteY1" fmla="*/ 228600 h 263769"/>
              <a:gd name="connsiteX2" fmla="*/ 70338 w 334107"/>
              <a:gd name="connsiteY2" fmla="*/ 202223 h 263769"/>
              <a:gd name="connsiteX3" fmla="*/ 131884 w 334107"/>
              <a:gd name="connsiteY3" fmla="*/ 167054 h 263769"/>
              <a:gd name="connsiteX4" fmla="*/ 158261 w 334107"/>
              <a:gd name="connsiteY4" fmla="*/ 158262 h 263769"/>
              <a:gd name="connsiteX5" fmla="*/ 184638 w 334107"/>
              <a:gd name="connsiteY5" fmla="*/ 131885 h 263769"/>
              <a:gd name="connsiteX6" fmla="*/ 193430 w 334107"/>
              <a:gd name="connsiteY6" fmla="*/ 61546 h 263769"/>
              <a:gd name="connsiteX7" fmla="*/ 281353 w 334107"/>
              <a:gd name="connsiteY7" fmla="*/ 35169 h 263769"/>
              <a:gd name="connsiteX8" fmla="*/ 307730 w 334107"/>
              <a:gd name="connsiteY8" fmla="*/ 26377 h 263769"/>
              <a:gd name="connsiteX9" fmla="*/ 334107 w 334107"/>
              <a:gd name="connsiteY9" fmla="*/ 0 h 26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107" h="263769">
                <a:moveTo>
                  <a:pt x="0" y="263769"/>
                </a:moveTo>
                <a:cubicBezTo>
                  <a:pt x="14654" y="252046"/>
                  <a:pt x="29838" y="240957"/>
                  <a:pt x="43961" y="228600"/>
                </a:cubicBezTo>
                <a:cubicBezTo>
                  <a:pt x="53319" y="220412"/>
                  <a:pt x="60786" y="210183"/>
                  <a:pt x="70338" y="202223"/>
                </a:cubicBezTo>
                <a:cubicBezTo>
                  <a:pt x="85918" y="189240"/>
                  <a:pt x="114183" y="174640"/>
                  <a:pt x="131884" y="167054"/>
                </a:cubicBezTo>
                <a:cubicBezTo>
                  <a:pt x="140403" y="163403"/>
                  <a:pt x="149469" y="161193"/>
                  <a:pt x="158261" y="158262"/>
                </a:cubicBezTo>
                <a:cubicBezTo>
                  <a:pt x="167053" y="149470"/>
                  <a:pt x="180389" y="143571"/>
                  <a:pt x="184638" y="131885"/>
                </a:cubicBezTo>
                <a:cubicBezTo>
                  <a:pt x="192713" y="109679"/>
                  <a:pt x="179880" y="80903"/>
                  <a:pt x="193430" y="61546"/>
                </a:cubicBezTo>
                <a:cubicBezTo>
                  <a:pt x="198651" y="54087"/>
                  <a:pt x="266663" y="39366"/>
                  <a:pt x="281353" y="35169"/>
                </a:cubicBezTo>
                <a:cubicBezTo>
                  <a:pt x="290264" y="32623"/>
                  <a:pt x="298938" y="29308"/>
                  <a:pt x="307730" y="26377"/>
                </a:cubicBezTo>
                <a:lnTo>
                  <a:pt x="334107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Freeform 17"/>
          <p:cNvSpPr/>
          <p:nvPr/>
        </p:nvSpPr>
        <p:spPr>
          <a:xfrm>
            <a:off x="5507100" y="3678988"/>
            <a:ext cx="465993" cy="49290"/>
          </a:xfrm>
          <a:custGeom>
            <a:avLst/>
            <a:gdLst>
              <a:gd name="connsiteX0" fmla="*/ 465993 w 465993"/>
              <a:gd name="connsiteY0" fmla="*/ 35507 h 53092"/>
              <a:gd name="connsiteX1" fmla="*/ 422031 w 465993"/>
              <a:gd name="connsiteY1" fmla="*/ 17923 h 53092"/>
              <a:gd name="connsiteX2" fmla="*/ 395654 w 465993"/>
              <a:gd name="connsiteY2" fmla="*/ 338 h 53092"/>
              <a:gd name="connsiteX3" fmla="*/ 334108 w 465993"/>
              <a:gd name="connsiteY3" fmla="*/ 9130 h 53092"/>
              <a:gd name="connsiteX4" fmla="*/ 272562 w 465993"/>
              <a:gd name="connsiteY4" fmla="*/ 35507 h 53092"/>
              <a:gd name="connsiteX5" fmla="*/ 219808 w 465993"/>
              <a:gd name="connsiteY5" fmla="*/ 53092 h 53092"/>
              <a:gd name="connsiteX6" fmla="*/ 114300 w 465993"/>
              <a:gd name="connsiteY6" fmla="*/ 35507 h 53092"/>
              <a:gd name="connsiteX7" fmla="*/ 87924 w 465993"/>
              <a:gd name="connsiteY7" fmla="*/ 17923 h 53092"/>
              <a:gd name="connsiteX8" fmla="*/ 52754 w 465993"/>
              <a:gd name="connsiteY8" fmla="*/ 338 h 53092"/>
              <a:gd name="connsiteX9" fmla="*/ 0 w 465993"/>
              <a:gd name="connsiteY9" fmla="*/ 17923 h 5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65993" h="53092">
                <a:moveTo>
                  <a:pt x="465993" y="35507"/>
                </a:moveTo>
                <a:cubicBezTo>
                  <a:pt x="451339" y="29646"/>
                  <a:pt x="436148" y="24981"/>
                  <a:pt x="422031" y="17923"/>
                </a:cubicBezTo>
                <a:cubicBezTo>
                  <a:pt x="412579" y="13197"/>
                  <a:pt x="406169" y="1390"/>
                  <a:pt x="395654" y="338"/>
                </a:cubicBezTo>
                <a:cubicBezTo>
                  <a:pt x="375033" y="-1724"/>
                  <a:pt x="354623" y="6199"/>
                  <a:pt x="334108" y="9130"/>
                </a:cubicBezTo>
                <a:cubicBezTo>
                  <a:pt x="249188" y="37439"/>
                  <a:pt x="381228" y="-7959"/>
                  <a:pt x="272562" y="35507"/>
                </a:cubicBezTo>
                <a:cubicBezTo>
                  <a:pt x="255352" y="42391"/>
                  <a:pt x="219808" y="53092"/>
                  <a:pt x="219808" y="53092"/>
                </a:cubicBezTo>
                <a:cubicBezTo>
                  <a:pt x="184639" y="47230"/>
                  <a:pt x="148751" y="44694"/>
                  <a:pt x="114300" y="35507"/>
                </a:cubicBezTo>
                <a:cubicBezTo>
                  <a:pt x="104090" y="32784"/>
                  <a:pt x="97098" y="23166"/>
                  <a:pt x="87924" y="17923"/>
                </a:cubicBezTo>
                <a:cubicBezTo>
                  <a:pt x="76544" y="11420"/>
                  <a:pt x="64477" y="6200"/>
                  <a:pt x="52754" y="338"/>
                </a:cubicBezTo>
                <a:cubicBezTo>
                  <a:pt x="4728" y="9943"/>
                  <a:pt x="19360" y="-1437"/>
                  <a:pt x="0" y="1792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Freeform 18"/>
          <p:cNvSpPr/>
          <p:nvPr/>
        </p:nvSpPr>
        <p:spPr>
          <a:xfrm>
            <a:off x="6892007" y="3664068"/>
            <a:ext cx="615462" cy="79131"/>
          </a:xfrm>
          <a:custGeom>
            <a:avLst/>
            <a:gdLst>
              <a:gd name="connsiteX0" fmla="*/ 0 w 615462"/>
              <a:gd name="connsiteY0" fmla="*/ 0 h 79131"/>
              <a:gd name="connsiteX1" fmla="*/ 70339 w 615462"/>
              <a:gd name="connsiteY1" fmla="*/ 52754 h 79131"/>
              <a:gd name="connsiteX2" fmla="*/ 96716 w 615462"/>
              <a:gd name="connsiteY2" fmla="*/ 61546 h 79131"/>
              <a:gd name="connsiteX3" fmla="*/ 193431 w 615462"/>
              <a:gd name="connsiteY3" fmla="*/ 43962 h 79131"/>
              <a:gd name="connsiteX4" fmla="*/ 246185 w 615462"/>
              <a:gd name="connsiteY4" fmla="*/ 26377 h 79131"/>
              <a:gd name="connsiteX5" fmla="*/ 307731 w 615462"/>
              <a:gd name="connsiteY5" fmla="*/ 35169 h 79131"/>
              <a:gd name="connsiteX6" fmla="*/ 325316 w 615462"/>
              <a:gd name="connsiteY6" fmla="*/ 61546 h 79131"/>
              <a:gd name="connsiteX7" fmla="*/ 351693 w 615462"/>
              <a:gd name="connsiteY7" fmla="*/ 79131 h 79131"/>
              <a:gd name="connsiteX8" fmla="*/ 386862 w 615462"/>
              <a:gd name="connsiteY8" fmla="*/ 70339 h 79131"/>
              <a:gd name="connsiteX9" fmla="*/ 615462 w 615462"/>
              <a:gd name="connsiteY9" fmla="*/ 61546 h 7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5462" h="79131">
                <a:moveTo>
                  <a:pt x="0" y="0"/>
                </a:moveTo>
                <a:cubicBezTo>
                  <a:pt x="10780" y="8623"/>
                  <a:pt x="51679" y="43424"/>
                  <a:pt x="70339" y="52754"/>
                </a:cubicBezTo>
                <a:cubicBezTo>
                  <a:pt x="78628" y="56899"/>
                  <a:pt x="87924" y="58615"/>
                  <a:pt x="96716" y="61546"/>
                </a:cubicBezTo>
                <a:cubicBezTo>
                  <a:pt x="113946" y="58674"/>
                  <a:pt x="174124" y="49227"/>
                  <a:pt x="193431" y="43962"/>
                </a:cubicBezTo>
                <a:cubicBezTo>
                  <a:pt x="211314" y="39085"/>
                  <a:pt x="246185" y="26377"/>
                  <a:pt x="246185" y="26377"/>
                </a:cubicBezTo>
                <a:cubicBezTo>
                  <a:pt x="266700" y="29308"/>
                  <a:pt x="288794" y="26752"/>
                  <a:pt x="307731" y="35169"/>
                </a:cubicBezTo>
                <a:cubicBezTo>
                  <a:pt x="317387" y="39461"/>
                  <a:pt x="317844" y="54074"/>
                  <a:pt x="325316" y="61546"/>
                </a:cubicBezTo>
                <a:cubicBezTo>
                  <a:pt x="332788" y="69018"/>
                  <a:pt x="342901" y="73269"/>
                  <a:pt x="351693" y="79131"/>
                </a:cubicBezTo>
                <a:cubicBezTo>
                  <a:pt x="363416" y="76200"/>
                  <a:pt x="374809" y="71200"/>
                  <a:pt x="386862" y="70339"/>
                </a:cubicBezTo>
                <a:cubicBezTo>
                  <a:pt x="513378" y="61302"/>
                  <a:pt x="535001" y="61546"/>
                  <a:pt x="615462" y="615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Freeform 19"/>
          <p:cNvSpPr/>
          <p:nvPr/>
        </p:nvSpPr>
        <p:spPr>
          <a:xfrm>
            <a:off x="6540550" y="3325015"/>
            <a:ext cx="518798" cy="228610"/>
          </a:xfrm>
          <a:custGeom>
            <a:avLst/>
            <a:gdLst>
              <a:gd name="connsiteX0" fmla="*/ 501162 w 501162"/>
              <a:gd name="connsiteY0" fmla="*/ 0 h 175856"/>
              <a:gd name="connsiteX1" fmla="*/ 457200 w 501162"/>
              <a:gd name="connsiteY1" fmla="*/ 35169 h 175856"/>
              <a:gd name="connsiteX2" fmla="*/ 439616 w 501162"/>
              <a:gd name="connsiteY2" fmla="*/ 61546 h 175856"/>
              <a:gd name="connsiteX3" fmla="*/ 386862 w 501162"/>
              <a:gd name="connsiteY3" fmla="*/ 87923 h 175856"/>
              <a:gd name="connsiteX4" fmla="*/ 237393 w 501162"/>
              <a:gd name="connsiteY4" fmla="*/ 96715 h 175856"/>
              <a:gd name="connsiteX5" fmla="*/ 175847 w 501162"/>
              <a:gd name="connsiteY5" fmla="*/ 114300 h 175856"/>
              <a:gd name="connsiteX6" fmla="*/ 149470 w 501162"/>
              <a:gd name="connsiteY6" fmla="*/ 131884 h 175856"/>
              <a:gd name="connsiteX7" fmla="*/ 140677 w 501162"/>
              <a:gd name="connsiteY7" fmla="*/ 167054 h 175856"/>
              <a:gd name="connsiteX8" fmla="*/ 0 w 501162"/>
              <a:gd name="connsiteY8" fmla="*/ 175846 h 175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1162" h="175856">
                <a:moveTo>
                  <a:pt x="501162" y="0"/>
                </a:moveTo>
                <a:cubicBezTo>
                  <a:pt x="486508" y="11723"/>
                  <a:pt x="470470" y="21899"/>
                  <a:pt x="457200" y="35169"/>
                </a:cubicBezTo>
                <a:cubicBezTo>
                  <a:pt x="449728" y="42641"/>
                  <a:pt x="447088" y="54074"/>
                  <a:pt x="439616" y="61546"/>
                </a:cubicBezTo>
                <a:cubicBezTo>
                  <a:pt x="428913" y="72249"/>
                  <a:pt x="402754" y="86334"/>
                  <a:pt x="386862" y="87923"/>
                </a:cubicBezTo>
                <a:cubicBezTo>
                  <a:pt x="337201" y="92889"/>
                  <a:pt x="287216" y="93784"/>
                  <a:pt x="237393" y="96715"/>
                </a:cubicBezTo>
                <a:cubicBezTo>
                  <a:pt x="226116" y="99534"/>
                  <a:pt x="188467" y="107990"/>
                  <a:pt x="175847" y="114300"/>
                </a:cubicBezTo>
                <a:cubicBezTo>
                  <a:pt x="166396" y="119026"/>
                  <a:pt x="158262" y="126023"/>
                  <a:pt x="149470" y="131884"/>
                </a:cubicBezTo>
                <a:cubicBezTo>
                  <a:pt x="146539" y="143607"/>
                  <a:pt x="152057" y="162990"/>
                  <a:pt x="140677" y="167054"/>
                </a:cubicBezTo>
                <a:cubicBezTo>
                  <a:pt x="114171" y="176520"/>
                  <a:pt x="42372" y="175846"/>
                  <a:pt x="0" y="1758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Freeform 20"/>
          <p:cNvSpPr/>
          <p:nvPr/>
        </p:nvSpPr>
        <p:spPr>
          <a:xfrm>
            <a:off x="6898975" y="3703634"/>
            <a:ext cx="633046" cy="298938"/>
          </a:xfrm>
          <a:custGeom>
            <a:avLst/>
            <a:gdLst>
              <a:gd name="connsiteX0" fmla="*/ 0 w 633046"/>
              <a:gd name="connsiteY0" fmla="*/ 0 h 298938"/>
              <a:gd name="connsiteX1" fmla="*/ 17584 w 633046"/>
              <a:gd name="connsiteY1" fmla="*/ 43961 h 298938"/>
              <a:gd name="connsiteX2" fmla="*/ 70338 w 633046"/>
              <a:gd name="connsiteY2" fmla="*/ 61546 h 298938"/>
              <a:gd name="connsiteX3" fmla="*/ 158261 w 633046"/>
              <a:gd name="connsiteY3" fmla="*/ 79130 h 298938"/>
              <a:gd name="connsiteX4" fmla="*/ 193430 w 633046"/>
              <a:gd name="connsiteY4" fmla="*/ 87923 h 298938"/>
              <a:gd name="connsiteX5" fmla="*/ 254976 w 633046"/>
              <a:gd name="connsiteY5" fmla="*/ 140676 h 298938"/>
              <a:gd name="connsiteX6" fmla="*/ 290146 w 633046"/>
              <a:gd name="connsiteY6" fmla="*/ 193430 h 298938"/>
              <a:gd name="connsiteX7" fmla="*/ 351692 w 633046"/>
              <a:gd name="connsiteY7" fmla="*/ 211015 h 298938"/>
              <a:gd name="connsiteX8" fmla="*/ 404446 w 633046"/>
              <a:gd name="connsiteY8" fmla="*/ 228600 h 298938"/>
              <a:gd name="connsiteX9" fmla="*/ 509953 w 633046"/>
              <a:gd name="connsiteY9" fmla="*/ 246184 h 298938"/>
              <a:gd name="connsiteX10" fmla="*/ 597876 w 633046"/>
              <a:gd name="connsiteY10" fmla="*/ 281353 h 298938"/>
              <a:gd name="connsiteX11" fmla="*/ 633046 w 633046"/>
              <a:gd name="connsiteY11" fmla="*/ 298938 h 298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3046" h="298938">
                <a:moveTo>
                  <a:pt x="0" y="0"/>
                </a:moveTo>
                <a:cubicBezTo>
                  <a:pt x="5861" y="14654"/>
                  <a:pt x="5707" y="33568"/>
                  <a:pt x="17584" y="43961"/>
                </a:cubicBezTo>
                <a:cubicBezTo>
                  <a:pt x="31534" y="56167"/>
                  <a:pt x="52753" y="55684"/>
                  <a:pt x="70338" y="61546"/>
                </a:cubicBezTo>
                <a:cubicBezTo>
                  <a:pt x="124506" y="79602"/>
                  <a:pt x="69359" y="62966"/>
                  <a:pt x="158261" y="79130"/>
                </a:cubicBezTo>
                <a:cubicBezTo>
                  <a:pt x="170150" y="81292"/>
                  <a:pt x="181707" y="84992"/>
                  <a:pt x="193430" y="87923"/>
                </a:cubicBezTo>
                <a:cubicBezTo>
                  <a:pt x="215456" y="104442"/>
                  <a:pt x="237831" y="118632"/>
                  <a:pt x="254976" y="140676"/>
                </a:cubicBezTo>
                <a:cubicBezTo>
                  <a:pt x="267951" y="157358"/>
                  <a:pt x="270096" y="186746"/>
                  <a:pt x="290146" y="193430"/>
                </a:cubicBezTo>
                <a:cubicBezTo>
                  <a:pt x="378763" y="222971"/>
                  <a:pt x="241328" y="177906"/>
                  <a:pt x="351692" y="211015"/>
                </a:cubicBezTo>
                <a:cubicBezTo>
                  <a:pt x="369446" y="216341"/>
                  <a:pt x="386162" y="225553"/>
                  <a:pt x="404446" y="228600"/>
                </a:cubicBezTo>
                <a:cubicBezTo>
                  <a:pt x="439615" y="234461"/>
                  <a:pt x="476129" y="234909"/>
                  <a:pt x="509953" y="246184"/>
                </a:cubicBezTo>
                <a:cubicBezTo>
                  <a:pt x="630019" y="286207"/>
                  <a:pt x="507324" y="242545"/>
                  <a:pt x="597876" y="281353"/>
                </a:cubicBezTo>
                <a:cubicBezTo>
                  <a:pt x="633236" y="296508"/>
                  <a:pt x="615440" y="281334"/>
                  <a:pt x="633046" y="29893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Freeform 2"/>
          <p:cNvSpPr/>
          <p:nvPr/>
        </p:nvSpPr>
        <p:spPr>
          <a:xfrm>
            <a:off x="5828601" y="3830128"/>
            <a:ext cx="310551" cy="250166"/>
          </a:xfrm>
          <a:custGeom>
            <a:avLst/>
            <a:gdLst>
              <a:gd name="connsiteX0" fmla="*/ 310551 w 310551"/>
              <a:gd name="connsiteY0" fmla="*/ 0 h 250166"/>
              <a:gd name="connsiteX1" fmla="*/ 241540 w 310551"/>
              <a:gd name="connsiteY1" fmla="*/ 34506 h 250166"/>
              <a:gd name="connsiteX2" fmla="*/ 232913 w 310551"/>
              <a:gd name="connsiteY2" fmla="*/ 77638 h 250166"/>
              <a:gd name="connsiteX3" fmla="*/ 215660 w 310551"/>
              <a:gd name="connsiteY3" fmla="*/ 103517 h 250166"/>
              <a:gd name="connsiteX4" fmla="*/ 172528 w 310551"/>
              <a:gd name="connsiteY4" fmla="*/ 163902 h 250166"/>
              <a:gd name="connsiteX5" fmla="*/ 60385 w 310551"/>
              <a:gd name="connsiteY5" fmla="*/ 172529 h 250166"/>
              <a:gd name="connsiteX6" fmla="*/ 17253 w 310551"/>
              <a:gd name="connsiteY6" fmla="*/ 224287 h 250166"/>
              <a:gd name="connsiteX7" fmla="*/ 0 w 310551"/>
              <a:gd name="connsiteY7" fmla="*/ 250166 h 250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0551" h="250166">
                <a:moveTo>
                  <a:pt x="310551" y="0"/>
                </a:moveTo>
                <a:cubicBezTo>
                  <a:pt x="304252" y="2520"/>
                  <a:pt x="249197" y="21106"/>
                  <a:pt x="241540" y="34506"/>
                </a:cubicBezTo>
                <a:cubicBezTo>
                  <a:pt x="234266" y="47236"/>
                  <a:pt x="238061" y="63910"/>
                  <a:pt x="232913" y="77638"/>
                </a:cubicBezTo>
                <a:cubicBezTo>
                  <a:pt x="229273" y="87345"/>
                  <a:pt x="221411" y="94891"/>
                  <a:pt x="215660" y="103517"/>
                </a:cubicBezTo>
                <a:cubicBezTo>
                  <a:pt x="201782" y="145150"/>
                  <a:pt x="212535" y="158901"/>
                  <a:pt x="172528" y="163902"/>
                </a:cubicBezTo>
                <a:cubicBezTo>
                  <a:pt x="135326" y="168552"/>
                  <a:pt x="97766" y="169653"/>
                  <a:pt x="60385" y="172529"/>
                </a:cubicBezTo>
                <a:cubicBezTo>
                  <a:pt x="17549" y="236782"/>
                  <a:pt x="72603" y="157867"/>
                  <a:pt x="17253" y="224287"/>
                </a:cubicBezTo>
                <a:cubicBezTo>
                  <a:pt x="10616" y="232252"/>
                  <a:pt x="0" y="250166"/>
                  <a:pt x="0" y="25016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415163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548680"/>
            <a:ext cx="806489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Motility helps in invasiveness as power of locomotion helps in penetrating through epithelial barrier and viscid mucous membrane. </a:t>
            </a:r>
            <a:endParaRPr lang="en-I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4.Due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continuous changing of place, the rate of uptake of nutrient solvent is increased.</a:t>
            </a:r>
          </a:p>
          <a:p>
            <a:pPr lvl="0"/>
            <a:endParaRPr lang="en-IN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IN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I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Fimbriae of pili- 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gram-negative bacteria possess another type of filamentous appendages which are numerous, thinner and shorter than flagella.</a:t>
            </a:r>
          </a:p>
        </p:txBody>
      </p:sp>
    </p:spTree>
    <p:extLst>
      <p:ext uri="{BB962C8B-B14F-4D97-AF65-F5344CB8AC3E}">
        <p14:creationId xmlns="" xmlns:p14="http://schemas.microsoft.com/office/powerpoint/2010/main" val="1319976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535633"/>
            <a:ext cx="7924800" cy="5179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en-US" sz="3200" dirty="0" err="1" smtClean="0">
                <a:solidFill>
                  <a:srgbClr val="EC50EC"/>
                </a:solidFill>
                <a:latin typeface="Times New Roman" pitchFamily="18" charset="0"/>
              </a:rPr>
              <a:t>Fimbriae</a:t>
            </a:r>
            <a:r>
              <a:rPr lang="en-US" altLang="en-US" sz="3200" dirty="0">
                <a:latin typeface="Times New Roman" pitchFamily="18" charset="0"/>
              </a:rPr>
              <a:t>: Shorter than flagella and straighter , smaller, </a:t>
            </a:r>
            <a:r>
              <a:rPr lang="en-US" altLang="en-US" sz="3200" dirty="0" err="1">
                <a:latin typeface="Times New Roman" pitchFamily="18" charset="0"/>
              </a:rPr>
              <a:t>hairlike</a:t>
            </a:r>
            <a:r>
              <a:rPr lang="en-US" altLang="en-US" sz="3200" dirty="0">
                <a:latin typeface="Times New Roman" pitchFamily="18" charset="0"/>
              </a:rPr>
              <a:t> appendages . Only on some gram- bacteria.</a:t>
            </a:r>
          </a:p>
          <a:p>
            <a:pPr>
              <a:lnSpc>
                <a:spcPct val="120000"/>
              </a:lnSpc>
            </a:pPr>
            <a:r>
              <a:rPr lang="en-US" altLang="en-US" sz="3200" dirty="0">
                <a:latin typeface="Times New Roman" pitchFamily="18" charset="0"/>
              </a:rPr>
              <a:t>   a). function:  </a:t>
            </a:r>
            <a:r>
              <a:rPr lang="en-US" altLang="en-US" sz="3200" dirty="0">
                <a:solidFill>
                  <a:srgbClr val="EC50EC"/>
                </a:solidFill>
                <a:latin typeface="Times New Roman" pitchFamily="18" charset="0"/>
              </a:rPr>
              <a:t>adhere</a:t>
            </a:r>
            <a:r>
              <a:rPr lang="en-US" altLang="en-US" sz="3200" dirty="0">
                <a:latin typeface="Times New Roman" pitchFamily="18" charset="0"/>
              </a:rPr>
              <a:t>. Not involve in motility.  One of the invasive mechanism on bacteria.  Some pathogens cause diseases due to this (Antigenic characteristic). </a:t>
            </a:r>
            <a:r>
              <a:rPr lang="en-US" altLang="en-US" dirty="0">
                <a:solidFill>
                  <a:srgbClr val="EC50EC"/>
                </a:solidFill>
                <a:latin typeface="Times New Roman" pitchFamily="18" charset="0"/>
              </a:rPr>
              <a:t>Prevent </a:t>
            </a:r>
            <a:r>
              <a:rPr lang="en-US" altLang="en-US" dirty="0" err="1">
                <a:solidFill>
                  <a:srgbClr val="EC50EC"/>
                </a:solidFill>
                <a:latin typeface="Times New Roman" pitchFamily="18" charset="0"/>
              </a:rPr>
              <a:t>phagocytosis</a:t>
            </a:r>
            <a:r>
              <a:rPr lang="en-US" altLang="en-US" sz="3200" dirty="0">
                <a:solidFill>
                  <a:srgbClr val="EC50EC"/>
                </a:solidFill>
                <a:latin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en-US" altLang="en-US" sz="3200" dirty="0">
              <a:solidFill>
                <a:srgbClr val="EC50EC"/>
              </a:solidFill>
              <a:latin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en-US" sz="3200" baseline="-25000" dirty="0">
                <a:latin typeface="Times New Roman" pitchFamily="18" charset="0"/>
              </a:rPr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914400" y="304800"/>
            <a:ext cx="8229600" cy="525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en-US" sz="3200">
                <a:solidFill>
                  <a:srgbClr val="EC50EC"/>
                </a:solidFill>
                <a:latin typeface="Times New Roman" pitchFamily="18" charset="0"/>
              </a:rPr>
              <a:t>pili - sex factor</a:t>
            </a:r>
            <a:r>
              <a:rPr lang="en-US" altLang="en-US" sz="3200">
                <a:latin typeface="Times New Roman" pitchFamily="18" charset="0"/>
              </a:rPr>
              <a:t>.  If they make pili, they are </a:t>
            </a:r>
            <a:r>
              <a:rPr lang="en-US" altLang="en-US" sz="3200" b="1">
                <a:latin typeface="Times New Roman" pitchFamily="18" charset="0"/>
              </a:rPr>
              <a:t>+</a:t>
            </a:r>
            <a:r>
              <a:rPr lang="en-US" altLang="en-US" sz="3200">
                <a:latin typeface="Times New Roman" pitchFamily="18" charset="0"/>
              </a:rPr>
              <a:t> or donors of F factor.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en-US" sz="3200">
                <a:latin typeface="Times New Roman" pitchFamily="18" charset="0"/>
              </a:rPr>
              <a:t>    It is necessary for bacterial conjugation resulting in the transfer of DNA from one cell to another.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en-US" sz="3200">
                <a:latin typeface="Times New Roman" pitchFamily="18" charset="0"/>
              </a:rPr>
              <a:t>   It have been implicated in the ability of bacteria to 	recognize specific receptor sites on the host cell membrane.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4" name="Rectangle 4"/>
          <p:cNvSpPr>
            <a:spLocks noGrp="1" noChangeArrowheads="1"/>
          </p:cNvSpPr>
          <p:nvPr>
            <p:ph type="title"/>
          </p:nvPr>
        </p:nvSpPr>
        <p:spPr>
          <a:xfrm>
            <a:off x="1905000" y="0"/>
            <a:ext cx="6629400" cy="762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Pili</a:t>
            </a:r>
            <a:r>
              <a:rPr lang="en-US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in Conjugation</a:t>
            </a: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7BB26C-3F55-4BAD-B990-C37CF7145B11}" type="slidenum">
              <a:rPr lang="en-US" smtClean="0"/>
              <a:pPr/>
              <a:t>14</a:t>
            </a:fld>
            <a:endParaRPr lang="en-US" smtClean="0"/>
          </a:p>
        </p:txBody>
      </p:sp>
      <p:pic>
        <p:nvPicPr>
          <p:cNvPr id="19460" name="Picture 3" descr="f-pil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438400"/>
            <a:ext cx="71628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TextBox 5"/>
          <p:cNvSpPr txBox="1">
            <a:spLocks noChangeArrowheads="1"/>
          </p:cNvSpPr>
          <p:nvPr/>
        </p:nvSpPr>
        <p:spPr bwMode="auto">
          <a:xfrm>
            <a:off x="381000" y="685800"/>
            <a:ext cx="8305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dirty="0" err="1"/>
              <a:t>Hairlike</a:t>
            </a:r>
            <a:r>
              <a:rPr lang="en-US" sz="3200" dirty="0"/>
              <a:t> structures that help them attach to surfaces and allow for transfer of genetic material between two bacteria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Conjugation in </a:t>
            </a:r>
            <a:r>
              <a:rPr lang="en-US" i="1">
                <a:latin typeface="Comic Sans MS" pitchFamily="66" charset="0"/>
              </a:rPr>
              <a:t>E. coli</a:t>
            </a:r>
            <a:endParaRPr lang="en-US">
              <a:latin typeface="Comic Sans MS" pitchFamily="66" charset="0"/>
            </a:endParaRPr>
          </a:p>
        </p:txBody>
      </p:sp>
      <p:pic>
        <p:nvPicPr>
          <p:cNvPr id="96259" name="Picture 3" descr="doini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209800"/>
            <a:ext cx="4927600" cy="39417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>
          <a:xfrm>
            <a:off x="990600" y="381000"/>
            <a:ext cx="7954963" cy="6096000"/>
          </a:xfrm>
        </p:spPr>
        <p:txBody>
          <a:bodyPr/>
          <a:lstStyle/>
          <a:p>
            <a:pPr>
              <a:lnSpc>
                <a:spcPct val="150000"/>
              </a:lnSpc>
              <a:buClr>
                <a:schemeClr val="tx1"/>
              </a:buClr>
              <a:buFontTx/>
              <a:buNone/>
            </a:pPr>
            <a:r>
              <a:rPr lang="en-US" altLang="en-US">
                <a:latin typeface="Times New Roman" pitchFamily="18" charset="0"/>
              </a:rPr>
              <a:t>b).  Origin:  Cell membrane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Tx/>
              <a:buNone/>
            </a:pPr>
            <a:r>
              <a:rPr lang="en-US" altLang="en-US">
                <a:latin typeface="Times New Roman" pitchFamily="18" charset="0"/>
              </a:rPr>
              <a:t>c).   Position:  common pili , numerous over the cell, usually called sex pile, 1-4/cell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Tx/>
              <a:buNone/>
            </a:pPr>
            <a:r>
              <a:rPr lang="en-US" altLang="en-US">
                <a:latin typeface="Times New Roman" pitchFamily="18" charset="0"/>
              </a:rPr>
              <a:t>d).  Structure:  composed of proteins which can be dissociated into smaller unit </a:t>
            </a:r>
            <a:r>
              <a:rPr lang="en-US" altLang="en-US" b="1">
                <a:solidFill>
                  <a:srgbClr val="EC50EC"/>
                </a:solidFill>
                <a:latin typeface="Times New Roman" pitchFamily="18" charset="0"/>
              </a:rPr>
              <a:t>Pilin</a:t>
            </a:r>
            <a:r>
              <a:rPr lang="en-US" altLang="en-US" b="1">
                <a:latin typeface="Times New Roman" pitchFamily="18" charset="0"/>
              </a:rPr>
              <a:t> .  </a:t>
            </a:r>
            <a:r>
              <a:rPr lang="en-US" altLang="en-US">
                <a:latin typeface="Times New Roman" pitchFamily="18" charset="0"/>
              </a:rPr>
              <a:t>It belongs to a class of </a:t>
            </a:r>
            <a:r>
              <a:rPr lang="en-US" altLang="en-US">
                <a:solidFill>
                  <a:srgbClr val="EC50EC"/>
                </a:solidFill>
                <a:latin typeface="Times New Roman" pitchFamily="18" charset="0"/>
              </a:rPr>
              <a:t>protein </a:t>
            </a:r>
            <a:r>
              <a:rPr lang="en-US" altLang="en-US" b="1">
                <a:solidFill>
                  <a:srgbClr val="EC50EC"/>
                </a:solidFill>
                <a:latin typeface="Times New Roman" pitchFamily="18" charset="0"/>
              </a:rPr>
              <a:t>Lectin </a:t>
            </a:r>
            <a:r>
              <a:rPr lang="en-US" altLang="en-US">
                <a:solidFill>
                  <a:srgbClr val="EC50EC"/>
                </a:solidFill>
                <a:latin typeface="Times New Roman" pitchFamily="18" charset="0"/>
              </a:rPr>
              <a:t>which bond to cell surface polysaccharide.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Tx/>
              <a:buNone/>
            </a:pPr>
            <a:endParaRPr lang="en-US" altLang="en-US">
              <a:solidFill>
                <a:srgbClr val="EC50E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208912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802697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1016" y="332656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IN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</a:t>
            </a:r>
            <a:r>
              <a:rPr lang="en-I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:------</a:t>
            </a:r>
          </a:p>
          <a:p>
            <a:pPr lvl="0" algn="just"/>
            <a:endParaRPr lang="en-IN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1.Ordinarily pili helps in the adherence of symbiotic bacteria to host cell.</a:t>
            </a:r>
          </a:p>
          <a:p>
            <a:pPr lvl="0" algn="just"/>
            <a:endParaRPr lang="en-I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2.Pili helps in the attachment of donor and recipient cells in bacterial conjugation and these pili are called sex pili.</a:t>
            </a:r>
          </a:p>
          <a:p>
            <a:pPr lvl="0" algn="just"/>
            <a:endParaRPr lang="en-I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3.It helps in the virulence by acting as a colonization antigens.</a:t>
            </a:r>
          </a:p>
          <a:p>
            <a:pPr lvl="0" algn="just"/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The majority of fimbriae bacteria adhere to red blood cells of many species causing </a:t>
            </a:r>
            <a:r>
              <a:rPr lang="en-I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haemagglutination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9744465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162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Shapes Used to Classify</a:t>
            </a:r>
          </a:p>
        </p:txBody>
      </p:sp>
      <p:sp>
        <p:nvSpPr>
          <p:cNvPr id="109573" name="Rectangle 5"/>
          <p:cNvSpPr>
            <a:spLocks noGrp="1" noChangeArrowheads="1"/>
          </p:cNvSpPr>
          <p:nvPr>
            <p:ph idx="1"/>
          </p:nvPr>
        </p:nvSpPr>
        <p:spPr>
          <a:xfrm>
            <a:off x="1295400" y="1676400"/>
            <a:ext cx="7620000" cy="44196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6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Bacillus: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  <a:defRPr/>
            </a:pPr>
            <a:endParaRPr lang="en-US" sz="3600" b="1" smtClean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6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Coccus:</a:t>
            </a:r>
          </a:p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endParaRPr lang="en-US" sz="3600" b="1" smtClean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6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Spirillum: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  <a:defRPr/>
            </a:pPr>
            <a:endParaRPr lang="en-US" sz="3600" b="1" smtClean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159EB1-7EBC-4579-9181-FF10A8C5020B}" type="slidenum">
              <a:rPr lang="en-US" smtClean="0"/>
              <a:pPr/>
              <a:t>19</a:t>
            </a:fld>
            <a:endParaRPr lang="en-US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85800" y="1641475"/>
            <a:ext cx="7772400" cy="4606925"/>
          </a:xfrm>
          <a:prstGeom prst="rect">
            <a:avLst/>
          </a:prstGeo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9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95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95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ee the source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32656"/>
            <a:ext cx="4608513" cy="605074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See the source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2590"/>
            <a:ext cx="5004048" cy="57627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9424914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D190D8-6E06-4D55-BBE2-64FB175CDD21}" type="slidenum">
              <a:rPr lang="en-US" smtClean="0"/>
              <a:pPr/>
              <a:t>20</a:t>
            </a:fld>
            <a:endParaRPr lang="en-US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228600" y="228600"/>
          <a:ext cx="4267200" cy="6400800"/>
        </p:xfrm>
        <a:graphic>
          <a:graphicData uri="http://schemas.openxmlformats.org/presentationml/2006/ole">
            <p:oleObj spid="_x0000_s1026" name="Photo Editor Photo" r:id="rId3" imgW="2048161" imgH="3723810" progId="">
              <p:embed/>
            </p:oleObj>
          </a:graphicData>
        </a:graphic>
      </p:graphicFrame>
      <p:pic>
        <p:nvPicPr>
          <p:cNvPr id="1028" name="Picture 5" descr="BACTERI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228600"/>
            <a:ext cx="39624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4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Grouping of Bacteria</a:t>
            </a:r>
          </a:p>
        </p:txBody>
      </p:sp>
      <p:sp>
        <p:nvSpPr>
          <p:cNvPr id="281605" name="Rectangle 5"/>
          <p:cNvSpPr>
            <a:spLocks noGrp="1" noChangeArrowheads="1"/>
          </p:cNvSpPr>
          <p:nvPr>
            <p:ph idx="1"/>
          </p:nvPr>
        </p:nvSpPr>
        <p:spPr>
          <a:xfrm>
            <a:off x="1371600" y="1371600"/>
            <a:ext cx="72390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Diplo-</a:t>
            </a:r>
          </a:p>
          <a:p>
            <a:pPr eaLnBrk="1" hangingPunct="1">
              <a:buFontTx/>
              <a:buNone/>
              <a:defRPr/>
            </a:pPr>
            <a:endParaRPr lang="en-US" sz="4000" b="1" smtClean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40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Strepto-</a:t>
            </a:r>
          </a:p>
          <a:p>
            <a:pPr eaLnBrk="1" hangingPunct="1">
              <a:buFontTx/>
              <a:buNone/>
              <a:defRPr/>
            </a:pPr>
            <a:r>
              <a:rPr lang="en-US" sz="40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eaLnBrk="1" hangingPunct="1">
              <a:defRPr/>
            </a:pPr>
            <a:r>
              <a:rPr lang="en-US" sz="40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Staphylo-</a:t>
            </a:r>
          </a:p>
          <a:p>
            <a:pPr eaLnBrk="1" hangingPunct="1">
              <a:defRPr/>
            </a:pPr>
            <a:endParaRPr lang="en-US" smtClean="0">
              <a:solidFill>
                <a:srgbClr val="FF3300"/>
              </a:solidFill>
            </a:endParaRP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0668A3-B57F-4DEC-9121-187F27D189BE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1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1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1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81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F5C04F-0AC9-4202-A439-B3C5C8A6D9C3}" type="slidenum">
              <a:rPr lang="en-US" smtClean="0"/>
              <a:pPr/>
              <a:t>22</a:t>
            </a:fld>
            <a:endParaRPr lang="en-US" smtClean="0"/>
          </a:p>
        </p:txBody>
      </p:sp>
      <p:pic>
        <p:nvPicPr>
          <p:cNvPr id="26627" name="Picture 2" descr="FG04_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1219200" y="5791200"/>
            <a:ext cx="762000" cy="8239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84CDAB-E92D-418B-8912-D2F7F3BDF660}" type="slidenum">
              <a:rPr lang="en-US" smtClean="0"/>
              <a:pPr/>
              <a:t>23</a:t>
            </a:fld>
            <a:endParaRPr lang="en-US" smtClean="0"/>
          </a:p>
        </p:txBody>
      </p:sp>
      <p:pic>
        <p:nvPicPr>
          <p:cNvPr id="27651" name="Picture 2" descr="FG04_0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ext Box 3"/>
          <p:cNvSpPr txBox="1">
            <a:spLocks noChangeArrowheads="1"/>
          </p:cNvSpPr>
          <p:nvPr/>
        </p:nvSpPr>
        <p:spPr bwMode="auto">
          <a:xfrm>
            <a:off x="304800" y="5943600"/>
            <a:ext cx="1143000" cy="8239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28600"/>
            <a:ext cx="8839200" cy="6400800"/>
          </a:xfrm>
        </p:spPr>
        <p:txBody>
          <a:bodyPr/>
          <a:lstStyle/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sz="3600" b="1" dirty="0" smtClean="0">
                <a:solidFill>
                  <a:schemeClr val="accent1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>
                <a:solidFill>
                  <a:schemeClr val="accent1"/>
                </a:solidFill>
                <a:latin typeface="Times New Roman" pitchFamily="18" charset="0"/>
              </a:rPr>
              <a:t>CELL SURFACE LAYER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dirty="0">
                <a:latin typeface="Times New Roman" pitchFamily="18" charset="0"/>
              </a:rPr>
              <a:t>1. </a:t>
            </a:r>
            <a:r>
              <a:rPr lang="en-US" altLang="en-US" dirty="0" err="1">
                <a:latin typeface="Times New Roman" pitchFamily="18" charset="0"/>
              </a:rPr>
              <a:t>Glycocalyx</a:t>
            </a:r>
            <a:r>
              <a:rPr lang="en-US" altLang="en-US" dirty="0">
                <a:latin typeface="Times New Roman" pitchFamily="18" charset="0"/>
              </a:rPr>
              <a:t>: </a:t>
            </a:r>
            <a:r>
              <a:rPr lang="en-US" altLang="en-US" dirty="0">
                <a:solidFill>
                  <a:srgbClr val="EC50EC"/>
                </a:solidFill>
                <a:latin typeface="Times New Roman" pitchFamily="18" charset="0"/>
              </a:rPr>
              <a:t>Capsule or slime layer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dirty="0">
                <a:latin typeface="Times New Roman" pitchFamily="18" charset="0"/>
              </a:rPr>
              <a:t>	Many bacteria are able to secrete material that </a:t>
            </a:r>
            <a:r>
              <a:rPr lang="en-US" altLang="en-US" dirty="0">
                <a:solidFill>
                  <a:srgbClr val="EC50EC"/>
                </a:solidFill>
                <a:latin typeface="Times New Roman" pitchFamily="18" charset="0"/>
              </a:rPr>
              <a:t>adheres</a:t>
            </a:r>
            <a:r>
              <a:rPr lang="en-US" altLang="en-US" dirty="0">
                <a:latin typeface="Times New Roman" pitchFamily="18" charset="0"/>
              </a:rPr>
              <a:t> to the bacterial cell but is actually </a:t>
            </a:r>
            <a:r>
              <a:rPr lang="en-US" altLang="en-US" dirty="0">
                <a:solidFill>
                  <a:srgbClr val="EC50EC"/>
                </a:solidFill>
                <a:latin typeface="Times New Roman" pitchFamily="18" charset="0"/>
              </a:rPr>
              <a:t>external to the cell</a:t>
            </a:r>
            <a:r>
              <a:rPr lang="en-US" altLang="en-US" dirty="0">
                <a:latin typeface="Times New Roman" pitchFamily="18" charset="0"/>
              </a:rPr>
              <a:t>.  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dirty="0">
                <a:latin typeface="Times New Roman" pitchFamily="18" charset="0"/>
              </a:rPr>
              <a:t>	It consists of </a:t>
            </a:r>
            <a:r>
              <a:rPr lang="en-US" altLang="en-US" dirty="0">
                <a:solidFill>
                  <a:srgbClr val="EC50EC"/>
                </a:solidFill>
                <a:latin typeface="Times New Roman" pitchFamily="18" charset="0"/>
              </a:rPr>
              <a:t>polypeptide and polysaccharide</a:t>
            </a:r>
            <a:r>
              <a:rPr lang="en-US" altLang="en-US" dirty="0">
                <a:latin typeface="Times New Roman" pitchFamily="18" charset="0"/>
              </a:rPr>
              <a:t> on bacilli. Most of them have only </a:t>
            </a:r>
            <a:r>
              <a:rPr lang="en-US" altLang="en-US" dirty="0">
                <a:solidFill>
                  <a:srgbClr val="EC50EC"/>
                </a:solidFill>
                <a:latin typeface="Times New Roman" pitchFamily="18" charset="0"/>
              </a:rPr>
              <a:t>polysaccharide</a:t>
            </a:r>
            <a:r>
              <a:rPr lang="en-US" altLang="en-US" dirty="0">
                <a:latin typeface="Times New Roman" pitchFamily="18" charset="0"/>
              </a:rPr>
              <a:t>.   It is a </a:t>
            </a:r>
            <a:r>
              <a:rPr lang="en-US" altLang="en-US" dirty="0">
                <a:solidFill>
                  <a:srgbClr val="EC50EC"/>
                </a:solidFill>
                <a:latin typeface="Times New Roman" pitchFamily="18" charset="0"/>
              </a:rPr>
              <a:t>protective </a:t>
            </a:r>
            <a:r>
              <a:rPr lang="en-US" altLang="en-US" dirty="0">
                <a:latin typeface="Times New Roman" pitchFamily="18" charset="0"/>
              </a:rPr>
              <a:t>layer that resists </a:t>
            </a:r>
            <a:r>
              <a:rPr lang="en-US" altLang="en-US" dirty="0">
                <a:solidFill>
                  <a:srgbClr val="EC50EC"/>
                </a:solidFill>
                <a:latin typeface="Times New Roman" pitchFamily="18" charset="0"/>
              </a:rPr>
              <a:t>host </a:t>
            </a:r>
            <a:r>
              <a:rPr lang="en-US" altLang="en-US" dirty="0" err="1">
                <a:solidFill>
                  <a:srgbClr val="EC50EC"/>
                </a:solidFill>
                <a:latin typeface="Times New Roman" pitchFamily="18" charset="0"/>
              </a:rPr>
              <a:t>phagocytosis</a:t>
            </a:r>
            <a:r>
              <a:rPr lang="en-US" altLang="en-US" dirty="0">
                <a:latin typeface="Times New Roman" pitchFamily="18" charset="0"/>
              </a:rPr>
              <a:t>.  Medically important ( </a:t>
            </a:r>
            <a:r>
              <a:rPr lang="en-US" altLang="en-US" i="1" dirty="0">
                <a:solidFill>
                  <a:schemeClr val="tx2"/>
                </a:solidFill>
                <a:latin typeface="Times New Roman" pitchFamily="18" charset="0"/>
              </a:rPr>
              <a:t>Streptococcus pneumonia</a:t>
            </a:r>
            <a:r>
              <a:rPr lang="en-US" altLang="en-US" dirty="0">
                <a:latin typeface="Times New Roman" pitchFamily="18" charset="0"/>
              </a:rPr>
              <a:t>).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en-US" altLang="en-US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Capsule and Slime layer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The layer is well organized and not easily washed off, it is </a:t>
            </a:r>
            <a:r>
              <a:rPr lang="en-US" sz="2600">
                <a:solidFill>
                  <a:srgbClr val="EC50EC"/>
                </a:solidFill>
                <a:latin typeface="Times New Roman" pitchFamily="18" charset="0"/>
                <a:cs typeface="Times New Roman" pitchFamily="18" charset="0"/>
              </a:rPr>
              <a:t>capsule</a:t>
            </a:r>
          </a:p>
          <a:p>
            <a:pPr>
              <a:lnSpc>
                <a:spcPct val="90000"/>
              </a:lnSpc>
            </a:pPr>
            <a:r>
              <a:rPr lang="en-US" sz="2600">
                <a:solidFill>
                  <a:srgbClr val="EC50EC"/>
                </a:solidFill>
                <a:latin typeface="Times New Roman" pitchFamily="18" charset="0"/>
                <a:cs typeface="Times New Roman" pitchFamily="18" charset="0"/>
              </a:rPr>
              <a:t>Slime layer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, unorganized material that is easily removed.</a:t>
            </a:r>
          </a:p>
          <a:p>
            <a:pPr>
              <a:lnSpc>
                <a:spcPct val="90000"/>
              </a:lnSpc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They give mucoid growth on agar plate</a:t>
            </a:r>
          </a:p>
          <a:p>
            <a:pPr>
              <a:lnSpc>
                <a:spcPct val="90000"/>
              </a:lnSpc>
            </a:pPr>
            <a:r>
              <a:rPr lang="en-US" sz="2600" i="1">
                <a:latin typeface="Times New Roman" pitchFamily="18" charset="0"/>
                <a:cs typeface="Times New Roman" pitchFamily="18" charset="0"/>
              </a:rPr>
              <a:t>B. anthracis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has a capsule of poly-D-glutamic acid, while </a:t>
            </a:r>
            <a:r>
              <a:rPr lang="en-US" sz="2600" i="1">
                <a:latin typeface="Times New Roman" pitchFamily="18" charset="0"/>
                <a:cs typeface="Times New Roman" pitchFamily="18" charset="0"/>
              </a:rPr>
              <a:t>S. pyogenes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made of Hyaluronic acid.</a:t>
            </a:r>
          </a:p>
          <a:p>
            <a:pPr>
              <a:lnSpc>
                <a:spcPct val="90000"/>
              </a:lnSpc>
            </a:pPr>
            <a:r>
              <a:rPr lang="en-US" sz="26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: Resistant phagocytosis, Protect against desiccation, Attachment to surface of solid objects.</a:t>
            </a:r>
            <a:r>
              <a:rPr lang="en-US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Axial Filaments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Present in spirochetes ( </a:t>
            </a:r>
            <a:r>
              <a:rPr lang="en-US" i="1">
                <a:solidFill>
                  <a:schemeClr val="accent1"/>
                </a:solidFill>
              </a:rPr>
              <a:t>Treponema pallidum</a:t>
            </a:r>
            <a:r>
              <a:rPr lang="en-US"/>
              <a:t> cause syphilis)</a:t>
            </a:r>
          </a:p>
          <a:p>
            <a:r>
              <a:rPr lang="en-US"/>
              <a:t>Function is motility – gliding motility</a:t>
            </a:r>
          </a:p>
          <a:p>
            <a:r>
              <a:rPr lang="en-US"/>
              <a:t>Bundles of fibrils that arise at the ends of the cell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1066800"/>
            <a:ext cx="3581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 Black" pitchFamily="34" charset="0"/>
              </a:rPr>
              <a:t>       THANKS</a:t>
            </a:r>
            <a:endParaRPr lang="en-US" sz="54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260648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I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Slime layer and capsule- </a:t>
            </a:r>
          </a:p>
          <a:p>
            <a:pPr lvl="0" algn="just"/>
            <a:endParaRPr lang="en-IN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Extracellular gelatinous accumulation of viscid materials around the external surface of the cell wall of bacteria </a:t>
            </a:r>
            <a:r>
              <a:rPr lang="en-I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capsule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algn="just"/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bacterial capsule is a very large structure of many bacteria. It is a polysaccharide layer that lies outside the cell envelope, and is thus deemed part of the outer envelope of a bacterial cell.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well-organized layer, not easily washed off, and it can be the cause of various diseases</a:t>
            </a:r>
            <a:r>
              <a:rPr lang="en-US" sz="2400" dirty="0"/>
              <a:t>.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/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it diffuses into the surrounding medium  and remains as a loose </a:t>
            </a:r>
            <a:r>
              <a:rPr lang="en-I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undermarcated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secretion as in </a:t>
            </a:r>
            <a:r>
              <a:rPr lang="en-I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leuconostoc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it is known as slime layer.</a:t>
            </a:r>
          </a:p>
          <a:p>
            <a:pPr lvl="0" algn="just"/>
            <a:endParaRPr lang="en-I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6549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7391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Sticky Bacterial Capsule</a:t>
            </a:r>
          </a:p>
        </p:txBody>
      </p:sp>
      <p:pic>
        <p:nvPicPr>
          <p:cNvPr id="18435" name="Picture 6" descr="bacterial capsule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/>
          <a:stretch>
            <a:fillRect/>
          </a:stretch>
        </p:blipFill>
        <p:spPr>
          <a:xfrm>
            <a:off x="685800" y="1066800"/>
            <a:ext cx="7696200" cy="5791200"/>
          </a:xfrm>
          <a:noFill/>
        </p:spPr>
      </p:pic>
      <p:sp>
        <p:nvSpPr>
          <p:cNvPr id="1843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6AD4E8-D61F-4F27-822B-4BAAFF15727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8437" name="TextBox 4"/>
          <p:cNvSpPr txBox="1">
            <a:spLocks noChangeArrowheads="1"/>
          </p:cNvSpPr>
          <p:nvPr/>
        </p:nvSpPr>
        <p:spPr bwMode="auto">
          <a:xfrm>
            <a:off x="990600" y="1524000"/>
            <a:ext cx="7315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Prevents drying out, allows it to attach to other surfaces, prevents it from being engulfed, &amp; shelters it from antibiotics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404664"/>
            <a:ext cx="835292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IN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 of capsule- </a:t>
            </a:r>
          </a:p>
          <a:p>
            <a:pPr lvl="0" algn="just"/>
            <a:endParaRPr lang="en-I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AutoNum type="arabicPeriod"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Enhances bacterial virulence by inhibiting phagocytosis. Loss of capsule may render the bacterium </a:t>
            </a:r>
            <a:r>
              <a:rPr lang="en-I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avirulent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Bacteria tend to lose capsules repeated subcultures.</a:t>
            </a:r>
          </a:p>
          <a:p>
            <a:pPr marL="457200" lvl="0" indent="-457200" algn="just">
              <a:buAutoNum type="arabicPeriod"/>
            </a:pP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AutoNum type="arabicPeriod"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Acts as protective covering against antibacterial substance such as, bacteriophages, phagocytes, enzyme etc.</a:t>
            </a:r>
          </a:p>
          <a:p>
            <a:pPr marL="457200" lvl="0" indent="-457200" algn="just">
              <a:buAutoNum type="arabicPeriod"/>
            </a:pPr>
            <a:endParaRPr lang="en-I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AutoNum type="arabicPeriod"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Capsule antigen is specific for bacteria and can be used for identification and typing of bacteria.</a:t>
            </a:r>
          </a:p>
          <a:p>
            <a:pPr marL="457200" lvl="0" indent="-457200" algn="just">
              <a:buAutoNum type="arabicPeriod"/>
            </a:pPr>
            <a:endParaRPr lang="en-I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AutoNum type="arabicPeriod"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Diagnostic importance  e. g. Mac-</a:t>
            </a:r>
            <a:r>
              <a:rPr lang="en-I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Fadyean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reaction in </a:t>
            </a:r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Bacillus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anthracis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Quelling reaction in case of </a:t>
            </a:r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pneumococcus 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sp.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7568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509" y="30731"/>
            <a:ext cx="8712968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smtClean="0"/>
              <a:t> 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I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 of Capsulated gram-negative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bacteria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Escherichia coli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(in some strains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Pseudomonas aeruginosa</a:t>
            </a: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Salmonella</a:t>
            </a:r>
          </a:p>
          <a:p>
            <a:endParaRPr lang="en-IN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IN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Klebsiella</a:t>
            </a:r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pneumoniae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some gram-positive bacteria may also have a capsule:</a:t>
            </a: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Bacillus anthracis</a:t>
            </a: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Streptococcus pyogenes 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synthesizes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 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Hyaluronic acid"/>
              </a:rPr>
              <a:t>hyaluronic acid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capsule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Streptococcus epidermidis, Staphylococcus </a:t>
            </a:r>
            <a:r>
              <a:rPr lang="en-I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aureus</a:t>
            </a:r>
          </a:p>
          <a:p>
            <a:endParaRPr lang="en-IN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endParaRPr lang="en-IN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446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314C7A-F718-4766-AB6A-5B37CB6B63B6}" type="slidenum">
              <a:rPr lang="en-US" smtClean="0"/>
              <a:pPr/>
              <a:t>7</a:t>
            </a:fld>
            <a:endParaRPr lang="en-US" smtClean="0"/>
          </a:p>
        </p:txBody>
      </p:sp>
      <p:pic>
        <p:nvPicPr>
          <p:cNvPr id="20483" name="Picture 4" descr="bacteria siz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726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2" name="Rectangle 4"/>
          <p:cNvSpPr>
            <a:spLocks noGrp="1" noChangeArrowheads="1"/>
          </p:cNvSpPr>
          <p:nvPr>
            <p:ph type="title"/>
          </p:nvPr>
        </p:nvSpPr>
        <p:spPr>
          <a:xfrm>
            <a:off x="1828800" y="304800"/>
            <a:ext cx="6629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Flagella</a:t>
            </a:r>
          </a:p>
        </p:txBody>
      </p:sp>
      <p:sp>
        <p:nvSpPr>
          <p:cNvPr id="24269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1447800"/>
            <a:ext cx="3962400" cy="48006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Bacteria that are motile have appendages called flagella</a:t>
            </a:r>
          </a:p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 bacteria can have one or many flagella</a:t>
            </a:r>
          </a:p>
        </p:txBody>
      </p:sp>
      <p:pic>
        <p:nvPicPr>
          <p:cNvPr id="21508" name="Picture 8" descr="bacterial Flagella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/>
          <a:stretch>
            <a:fillRect/>
          </a:stretch>
        </p:blipFill>
        <p:spPr>
          <a:xfrm>
            <a:off x="5791200" y="2388870"/>
            <a:ext cx="2286000" cy="2689860"/>
          </a:xfrm>
          <a:noFill/>
        </p:spPr>
      </p:pic>
      <p:sp>
        <p:nvSpPr>
          <p:cNvPr id="2150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9B5FD5-C98D-4AD5-8DAE-5EF0DEFC89CC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2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2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3BF811-0F2E-4CA5-B972-DB1F256AD604}" type="slidenum">
              <a:rPr lang="en-US" smtClean="0"/>
              <a:pPr/>
              <a:t>9</a:t>
            </a:fld>
            <a:endParaRPr lang="en-US" smtClean="0"/>
          </a:p>
        </p:txBody>
      </p:sp>
      <p:pic>
        <p:nvPicPr>
          <p:cNvPr id="22531" name="Picture 2" descr="flagell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9850"/>
            <a:ext cx="9144000" cy="693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609600" y="2667000"/>
            <a:ext cx="22860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/>
              <a:t>Monotrichous</a:t>
            </a:r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6096000" y="2667000"/>
            <a:ext cx="21875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Lophotrichous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762000" y="6172200"/>
            <a:ext cx="224313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Amphitrichous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6019800" y="6172200"/>
            <a:ext cx="19161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Peritrichous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769</Words>
  <Application>Microsoft Office PowerPoint</Application>
  <PresentationFormat>On-screen Show (4:3)</PresentationFormat>
  <Paragraphs>132</Paragraphs>
  <Slides>27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Office Theme</vt:lpstr>
      <vt:lpstr>Photo Editor Photo</vt:lpstr>
      <vt:lpstr>Slide 1</vt:lpstr>
      <vt:lpstr>Slide 2</vt:lpstr>
      <vt:lpstr>Slide 3</vt:lpstr>
      <vt:lpstr>Sticky Bacterial Capsule</vt:lpstr>
      <vt:lpstr>Slide 5</vt:lpstr>
      <vt:lpstr>Slide 6</vt:lpstr>
      <vt:lpstr>Slide 7</vt:lpstr>
      <vt:lpstr>Flagella</vt:lpstr>
      <vt:lpstr>Slide 9</vt:lpstr>
      <vt:lpstr>Slide 10</vt:lpstr>
      <vt:lpstr>Slide 11</vt:lpstr>
      <vt:lpstr>Slide 12</vt:lpstr>
      <vt:lpstr>Slide 13</vt:lpstr>
      <vt:lpstr>Pili in Conjugation</vt:lpstr>
      <vt:lpstr>Conjugation in E. coli</vt:lpstr>
      <vt:lpstr>Slide 16</vt:lpstr>
      <vt:lpstr>Slide 17</vt:lpstr>
      <vt:lpstr>Slide 18</vt:lpstr>
      <vt:lpstr>Shapes Used to Classify</vt:lpstr>
      <vt:lpstr>Slide 20</vt:lpstr>
      <vt:lpstr>Grouping of Bacteria</vt:lpstr>
      <vt:lpstr>Slide 22</vt:lpstr>
      <vt:lpstr>Slide 23</vt:lpstr>
      <vt:lpstr>Slide 24</vt:lpstr>
      <vt:lpstr>Capsule and Slime layer</vt:lpstr>
      <vt:lpstr>Axial Filaments</vt:lpstr>
      <vt:lpstr>Slide 27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DR.SONAL MISHRA</dc:creator>
  <cp:lastModifiedBy>DR.SONAL MISHRA</cp:lastModifiedBy>
  <cp:revision>2</cp:revision>
  <dcterms:created xsi:type="dcterms:W3CDTF">2006-08-16T00:00:00Z</dcterms:created>
  <dcterms:modified xsi:type="dcterms:W3CDTF">2026-06-24T06:58:00Z</dcterms:modified>
</cp:coreProperties>
</file>